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256" r:id="rId2"/>
    <p:sldId id="258" r:id="rId3"/>
    <p:sldId id="269" r:id="rId4"/>
    <p:sldId id="259" r:id="rId5"/>
    <p:sldId id="260" r:id="rId6"/>
    <p:sldId id="257" r:id="rId7"/>
    <p:sldId id="262" r:id="rId8"/>
    <p:sldId id="261" r:id="rId9"/>
    <p:sldId id="266" r:id="rId10"/>
    <p:sldId id="263" r:id="rId11"/>
    <p:sldId id="264" r:id="rId12"/>
    <p:sldId id="271" r:id="rId13"/>
    <p:sldId id="272" r:id="rId14"/>
    <p:sldId id="265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94737"/>
  </p:normalViewPr>
  <p:slideViewPr>
    <p:cSldViewPr snapToGrid="0" snapToObjects="1">
      <p:cViewPr varScale="1">
        <p:scale>
          <a:sx n="81" d="100"/>
          <a:sy n="81" d="100"/>
        </p:scale>
        <p:origin x="200" y="6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tiff>
</file>

<file path=ppt/media/image14.png>
</file>

<file path=ppt/media/image2.tiff>
</file>

<file path=ppt/media/image3.tiff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3F0DA-44EF-8947-B258-D17FBB07DD15}" type="datetimeFigureOut">
              <a:rPr lang="en-US" smtClean="0"/>
              <a:t>2/3/17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7D3212-82F6-BD41-A0BE-D7B69DAD9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76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7D3212-82F6-BD41-A0BE-D7B69DAD90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720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563AF-A268-8944-B579-58E6ABD02AFD}" type="datetimeFigureOut">
              <a:rPr lang="en-US" smtClean="0"/>
              <a:t>2/3/17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76BB3-6662-FD46-AEB6-AF603BC935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563AF-A268-8944-B579-58E6ABD02AFD}" type="datetimeFigureOut">
              <a:rPr lang="en-US" smtClean="0"/>
              <a:t>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76BB3-6662-FD46-AEB6-AF603BC935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563AF-A268-8944-B579-58E6ABD02AFD}" type="datetimeFigureOut">
              <a:rPr lang="en-US" smtClean="0"/>
              <a:t>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76BB3-6662-FD46-AEB6-AF603BC935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563AF-A268-8944-B579-58E6ABD02AFD}" type="datetimeFigureOut">
              <a:rPr lang="en-US" smtClean="0"/>
              <a:t>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76BB3-6662-FD46-AEB6-AF603BC935F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563AF-A268-8944-B579-58E6ABD02AFD}" type="datetimeFigureOut">
              <a:rPr lang="en-US" smtClean="0"/>
              <a:t>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76BB3-6662-FD46-AEB6-AF603BC935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563AF-A268-8944-B579-58E6ABD02AFD}" type="datetimeFigureOut">
              <a:rPr lang="en-US" smtClean="0"/>
              <a:t>2/3/17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76BB3-6662-FD46-AEB6-AF603BC935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563AF-A268-8944-B579-58E6ABD02AFD}" type="datetimeFigureOut">
              <a:rPr lang="en-US" smtClean="0"/>
              <a:t>2/3/17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76BB3-6662-FD46-AEB6-AF603BC935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563AF-A268-8944-B579-58E6ABD02AFD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76BB3-6662-FD46-AEB6-AF603BC935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563AF-A268-8944-B579-58E6ABD02AFD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76BB3-6662-FD46-AEB6-AF603BC935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563AF-A268-8944-B579-58E6ABD02AFD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76BB3-6662-FD46-AEB6-AF603BC935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563AF-A268-8944-B579-58E6ABD02AFD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76BB3-6662-FD46-AEB6-AF603BC935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563AF-A268-8944-B579-58E6ABD02AFD}" type="datetimeFigureOut">
              <a:rPr lang="en-US" smtClean="0"/>
              <a:t>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76BB3-6662-FD46-AEB6-AF603BC935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563AF-A268-8944-B579-58E6ABD02AFD}" type="datetimeFigureOut">
              <a:rPr lang="en-US" smtClean="0"/>
              <a:t>2/3/17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76BB3-6662-FD46-AEB6-AF603BC935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563AF-A268-8944-B579-58E6ABD02AFD}" type="datetimeFigureOut">
              <a:rPr lang="en-US" smtClean="0"/>
              <a:t>2/3/17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76BB3-6662-FD46-AEB6-AF603BC935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563AF-A268-8944-B579-58E6ABD02AFD}" type="datetimeFigureOut">
              <a:rPr lang="en-US" smtClean="0"/>
              <a:t>2/3/17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76BB3-6662-FD46-AEB6-AF603BC935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563AF-A268-8944-B579-58E6ABD02AFD}" type="datetimeFigureOut">
              <a:rPr lang="en-US" smtClean="0"/>
              <a:t>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76BB3-6662-FD46-AEB6-AF603BC935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563AF-A268-8944-B579-58E6ABD02AFD}" type="datetimeFigureOut">
              <a:rPr lang="en-US" smtClean="0"/>
              <a:t>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76BB3-6662-FD46-AEB6-AF603BC935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BA7563AF-A268-8944-B579-58E6ABD02AFD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36976BB3-6662-FD46-AEB6-AF603BC93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6738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 Fresh Look at Comps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Hasan </a:t>
            </a:r>
            <a:r>
              <a:rPr lang="en-US" dirty="0" err="1" smtClean="0"/>
              <a:t>Haq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943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Pair Plots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4028" y="2272855"/>
            <a:ext cx="5875695" cy="40018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176" y="2272854"/>
            <a:ext cx="5713892" cy="4001825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961697" y="1557611"/>
            <a:ext cx="10392103" cy="715243"/>
          </a:xfrm>
        </p:spPr>
        <p:txBody>
          <a:bodyPr>
            <a:normAutofit fontScale="92500"/>
          </a:bodyPr>
          <a:lstStyle/>
          <a:p>
            <a:pPr>
              <a:spcBef>
                <a:spcPts val="2400"/>
              </a:spcBef>
            </a:pPr>
            <a:r>
              <a:rPr lang="en-US" sz="4000" dirty="0" smtClean="0"/>
              <a:t>Very small improvement with polynomial features</a:t>
            </a:r>
            <a:endParaRPr lang="en-US" sz="4000" dirty="0" smtClean="0"/>
          </a:p>
        </p:txBody>
      </p:sp>
    </p:spTree>
    <p:extLst>
      <p:ext uri="{BB962C8B-B14F-4D97-AF65-F5344CB8AC3E}">
        <p14:creationId xmlns:p14="http://schemas.microsoft.com/office/powerpoint/2010/main" val="84590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Cross-Validation (Linear)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0" y="1562101"/>
            <a:ext cx="115570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4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Yee-haw!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2815" y="365125"/>
            <a:ext cx="4425689" cy="613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724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 a step back</a:t>
            </a:r>
            <a:r>
              <a:rPr lang="mr-IN" dirty="0" smtClean="0"/>
              <a:t>…</a:t>
            </a:r>
            <a:r>
              <a:rPr lang="en-US" dirty="0" smtClean="0"/>
              <a:t> (Lasso)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501" y="1466193"/>
            <a:ext cx="8957313" cy="523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448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2200"/>
              </a:spcBef>
            </a:pPr>
            <a:r>
              <a:rPr lang="en-US" sz="4000" dirty="0" smtClean="0"/>
              <a:t>The tried and true method is largely correct</a:t>
            </a:r>
          </a:p>
          <a:p>
            <a:pPr>
              <a:spcBef>
                <a:spcPts val="2200"/>
              </a:spcBef>
            </a:pPr>
            <a:r>
              <a:rPr lang="en-US" sz="4000" dirty="0" smtClean="0"/>
              <a:t>Should look incorporate analyst research</a:t>
            </a:r>
          </a:p>
          <a:p>
            <a:pPr>
              <a:spcBef>
                <a:spcPts val="2200"/>
              </a:spcBef>
            </a:pPr>
            <a:r>
              <a:rPr lang="en-US" sz="4000" dirty="0" smtClean="0"/>
              <a:t>Companies with R&amp;D spending should be bucketed together</a:t>
            </a:r>
          </a:p>
          <a:p>
            <a:pPr>
              <a:spcBef>
                <a:spcPts val="2200"/>
              </a:spcBef>
            </a:pPr>
            <a:r>
              <a:rPr lang="en-US" sz="4000" dirty="0" smtClean="0"/>
              <a:t>Companies with notable CEOs/management should be bucketed together</a:t>
            </a:r>
            <a:endParaRPr lang="en-US" sz="4000" dirty="0" smtClean="0"/>
          </a:p>
        </p:txBody>
      </p:sp>
    </p:spTree>
    <p:extLst>
      <p:ext uri="{BB962C8B-B14F-4D97-AF65-F5344CB8AC3E}">
        <p14:creationId xmlns:p14="http://schemas.microsoft.com/office/powerpoint/2010/main" val="1232191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Areas to Improve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2200"/>
              </a:spcBef>
            </a:pPr>
            <a:r>
              <a:rPr lang="en-US" sz="4000" dirty="0" smtClean="0"/>
              <a:t>Scrub the Russell 1000 dataset</a:t>
            </a:r>
          </a:p>
          <a:p>
            <a:pPr>
              <a:spcBef>
                <a:spcPts val="2200"/>
              </a:spcBef>
            </a:pPr>
            <a:r>
              <a:rPr lang="en-US" sz="4000" dirty="0" smtClean="0"/>
              <a:t>Focus on one industry</a:t>
            </a:r>
          </a:p>
          <a:p>
            <a:pPr>
              <a:spcBef>
                <a:spcPts val="2200"/>
              </a:spcBef>
            </a:pPr>
            <a:r>
              <a:rPr lang="en-US" sz="4000" dirty="0" smtClean="0"/>
              <a:t>Evaluate more polynomial combinations</a:t>
            </a:r>
          </a:p>
          <a:p>
            <a:pPr lvl="1">
              <a:spcBef>
                <a:spcPts val="2200"/>
              </a:spcBef>
            </a:pPr>
            <a:r>
              <a:rPr lang="en-US" sz="3600" dirty="0" smtClean="0"/>
              <a:t>Look at more </a:t>
            </a:r>
            <a:r>
              <a:rPr lang="en-US" sz="3600" dirty="0" err="1" smtClean="0"/>
              <a:t>pairplots</a:t>
            </a:r>
            <a:endParaRPr lang="en-US" sz="3600" dirty="0" smtClean="0"/>
          </a:p>
          <a:p>
            <a:pPr>
              <a:spcBef>
                <a:spcPts val="2200"/>
              </a:spcBef>
            </a:pPr>
            <a:r>
              <a:rPr lang="en-US" sz="4000" dirty="0" smtClean="0"/>
              <a:t>Lasso and Ridge</a:t>
            </a:r>
          </a:p>
        </p:txBody>
      </p:sp>
    </p:spTree>
    <p:extLst>
      <p:ext uri="{BB962C8B-B14F-4D97-AF65-F5344CB8AC3E}">
        <p14:creationId xmlns:p14="http://schemas.microsoft.com/office/powerpoint/2010/main" val="224361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comps?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733" y="1816711"/>
            <a:ext cx="11802533" cy="4606225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38200" y="3726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What are comps?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0838" y="135159"/>
            <a:ext cx="1626744" cy="162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334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Implication [office space guy]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675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Gameplan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2400"/>
              </a:spcBef>
            </a:pPr>
            <a:r>
              <a:rPr lang="en-US" sz="4000" dirty="0" smtClean="0"/>
              <a:t>Target: EV / EBITDA Multiples</a:t>
            </a:r>
          </a:p>
          <a:p>
            <a:pPr>
              <a:spcBef>
                <a:spcPts val="2400"/>
              </a:spcBef>
            </a:pPr>
            <a:r>
              <a:rPr lang="en-US" sz="4000" dirty="0" smtClean="0"/>
              <a:t>Features: Every financial metric available</a:t>
            </a:r>
          </a:p>
          <a:p>
            <a:pPr>
              <a:spcBef>
                <a:spcPts val="2400"/>
              </a:spcBef>
            </a:pPr>
            <a:r>
              <a:rPr lang="en-US" sz="4000" dirty="0" smtClean="0"/>
              <a:t>The Tools:</a:t>
            </a:r>
            <a:endParaRPr lang="en-US" sz="3200" dirty="0" smtClean="0"/>
          </a:p>
          <a:p>
            <a:pPr lvl="1">
              <a:spcBef>
                <a:spcPts val="2400"/>
              </a:spcBef>
            </a:pPr>
            <a:r>
              <a:rPr lang="en-US" sz="3600" dirty="0" err="1" smtClean="0"/>
              <a:t>BeautifulSoup</a:t>
            </a:r>
            <a:r>
              <a:rPr lang="en-US" sz="3600" dirty="0" smtClean="0"/>
              <a:t> / </a:t>
            </a:r>
            <a:r>
              <a:rPr lang="en-US" sz="3600" strike="sngStrike" dirty="0" smtClean="0"/>
              <a:t>Selenium</a:t>
            </a:r>
            <a:endParaRPr lang="en-US" sz="3600" dirty="0"/>
          </a:p>
          <a:p>
            <a:pPr lvl="1">
              <a:spcBef>
                <a:spcPts val="2400"/>
              </a:spcBef>
            </a:pPr>
            <a:r>
              <a:rPr lang="en-US" sz="3600" dirty="0" err="1" smtClean="0"/>
              <a:t>Statsmodels</a:t>
            </a:r>
            <a:r>
              <a:rPr lang="en-US" sz="3600" dirty="0" smtClean="0"/>
              <a:t> / </a:t>
            </a:r>
            <a:r>
              <a:rPr lang="en-US" sz="3600" dirty="0" err="1" smtClean="0"/>
              <a:t>Sklearn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146289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Scraping </a:t>
            </a:r>
            <a:r>
              <a:rPr lang="en-US" dirty="0" err="1" smtClean="0"/>
              <a:t>ain’t</a:t>
            </a:r>
            <a:r>
              <a:rPr lang="en-US" dirty="0" smtClean="0"/>
              <a:t> easy</a:t>
            </a:r>
            <a:r>
              <a:rPr lang="mr-IN" dirty="0" smtClean="0"/>
              <a:t>…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782"/>
          <a:stretch/>
        </p:blipFill>
        <p:spPr>
          <a:xfrm>
            <a:off x="5427130" y="1690688"/>
            <a:ext cx="6435555" cy="4665134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967602" y="1537761"/>
            <a:ext cx="10233800" cy="4351338"/>
          </a:xfrm>
        </p:spPr>
        <p:txBody>
          <a:bodyPr>
            <a:noAutofit/>
          </a:bodyPr>
          <a:lstStyle/>
          <a:p>
            <a:pPr>
              <a:spcBef>
                <a:spcPts val="2400"/>
              </a:spcBef>
            </a:pPr>
            <a:r>
              <a:rPr lang="en-US" sz="4000" dirty="0" smtClean="0"/>
              <a:t>S&amp;P 500</a:t>
            </a:r>
          </a:p>
          <a:p>
            <a:pPr lvl="1">
              <a:spcBef>
                <a:spcPts val="600"/>
              </a:spcBef>
            </a:pPr>
            <a:r>
              <a:rPr lang="en-US" sz="2800" dirty="0" smtClean="0"/>
              <a:t>(and Russell 1000)</a:t>
            </a:r>
            <a:endParaRPr lang="en-US" sz="2800" dirty="0" smtClean="0"/>
          </a:p>
          <a:p>
            <a:pPr>
              <a:spcBef>
                <a:spcPts val="2400"/>
              </a:spcBef>
            </a:pPr>
            <a:r>
              <a:rPr lang="en-US" sz="4000" dirty="0"/>
              <a:t>WSJ Website</a:t>
            </a:r>
          </a:p>
          <a:p>
            <a:pPr>
              <a:spcBef>
                <a:spcPts val="2400"/>
              </a:spcBef>
            </a:pPr>
            <a:r>
              <a:rPr lang="en-US" sz="4000" dirty="0"/>
              <a:t>SEC Website</a:t>
            </a:r>
          </a:p>
          <a:p>
            <a:pPr>
              <a:spcBef>
                <a:spcPts val="2400"/>
              </a:spcBef>
            </a:pPr>
            <a:r>
              <a:rPr lang="en-US" sz="4000" dirty="0"/>
              <a:t>Reuters Website</a:t>
            </a:r>
          </a:p>
          <a:p>
            <a:pPr>
              <a:spcBef>
                <a:spcPts val="2400"/>
              </a:spcBef>
            </a:pPr>
            <a:r>
              <a:rPr lang="en-US" sz="4000" dirty="0" smtClean="0"/>
              <a:t>Morningstar API</a:t>
            </a:r>
          </a:p>
          <a:p>
            <a:pPr>
              <a:spcBef>
                <a:spcPts val="2400"/>
              </a:spcBef>
            </a:pPr>
            <a:r>
              <a:rPr lang="en-US" sz="4000" dirty="0" smtClean="0"/>
              <a:t>Yahoo Finance API</a:t>
            </a:r>
          </a:p>
        </p:txBody>
      </p:sp>
    </p:spTree>
    <p:extLst>
      <p:ext uri="{BB962C8B-B14F-4D97-AF65-F5344CB8AC3E}">
        <p14:creationId xmlns:p14="http://schemas.microsoft.com/office/powerpoint/2010/main" val="1179131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Correlation Contemplation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spcBef>
                <a:spcPts val="2400"/>
              </a:spcBef>
            </a:pPr>
            <a:r>
              <a:rPr lang="en-US" sz="4000" dirty="0" smtClean="0"/>
              <a:t>32 Features</a:t>
            </a:r>
            <a:endParaRPr lang="en-US" sz="4000" dirty="0" smtClean="0"/>
          </a:p>
          <a:p>
            <a:pPr>
              <a:spcBef>
                <a:spcPts val="2400"/>
              </a:spcBef>
            </a:pPr>
            <a:r>
              <a:rPr lang="en-US" sz="4000" dirty="0" smtClean="0"/>
              <a:t>A few standout </a:t>
            </a:r>
            <a:r>
              <a:rPr lang="en-US" sz="4000" dirty="0" smtClean="0"/>
              <a:t>features</a:t>
            </a:r>
            <a:endParaRPr lang="en-US" sz="4000" dirty="0"/>
          </a:p>
          <a:p>
            <a:pPr lvl="1">
              <a:spcBef>
                <a:spcPts val="2400"/>
              </a:spcBef>
            </a:pPr>
            <a:r>
              <a:rPr lang="en-US" sz="4000" dirty="0" smtClean="0"/>
              <a:t>Analyst research “score”</a:t>
            </a:r>
          </a:p>
          <a:p>
            <a:pPr lvl="1">
              <a:spcBef>
                <a:spcPts val="2400"/>
              </a:spcBef>
            </a:pPr>
            <a:r>
              <a:rPr lang="en-US" sz="4000" dirty="0" smtClean="0"/>
              <a:t>R&amp;D variable</a:t>
            </a:r>
          </a:p>
          <a:p>
            <a:pPr lvl="1">
              <a:spcBef>
                <a:spcPts val="2400"/>
              </a:spcBef>
            </a:pPr>
            <a:r>
              <a:rPr lang="en-US" sz="4000" dirty="0" smtClean="0"/>
              <a:t>“CEO Good</a:t>
            </a:r>
          </a:p>
          <a:p>
            <a:pPr>
              <a:spcBef>
                <a:spcPts val="2400"/>
              </a:spcBef>
            </a:pPr>
            <a:r>
              <a:rPr lang="en-US" sz="4000" dirty="0" smtClean="0"/>
              <a:t>Dummies not yet included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12505"/>
          <a:stretch/>
        </p:blipFill>
        <p:spPr>
          <a:xfrm>
            <a:off x="7591920" y="1465794"/>
            <a:ext cx="4367978" cy="5376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50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 Good As It’s </a:t>
            </a:r>
            <a:r>
              <a:rPr lang="en-US" dirty="0" err="1" smtClean="0"/>
              <a:t>Gonna</a:t>
            </a:r>
            <a:r>
              <a:rPr lang="en-US" dirty="0" smtClean="0"/>
              <a:t> Get</a:t>
            </a:r>
            <a:r>
              <a:rPr lang="mr-IN" dirty="0" smtClean="0"/>
              <a:t>…</a:t>
            </a:r>
            <a:r>
              <a:rPr lang="en-US" dirty="0" smtClean="0"/>
              <a:t> (?)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383906" y="6164315"/>
            <a:ext cx="4206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Sectors (not shown) matter a lot! 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85" y="1690688"/>
            <a:ext cx="6974009" cy="436660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9012" y="1690688"/>
            <a:ext cx="4863071" cy="4366609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>
            <a:off x="5878328" y="2289778"/>
            <a:ext cx="851338" cy="453422"/>
          </a:xfrm>
          <a:prstGeom prst="ellipse">
            <a:avLst/>
          </a:prstGeom>
          <a:noFill/>
          <a:ln w="2540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427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Ummm</a:t>
            </a:r>
            <a:r>
              <a:rPr lang="mr-IN" dirty="0" smtClean="0"/>
              <a:t>…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7609" y="1402991"/>
            <a:ext cx="7917729" cy="535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69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That’s Better!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6660" y="1439333"/>
            <a:ext cx="7770872" cy="530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704584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203</TotalTime>
  <Words>187</Words>
  <Application>Microsoft Macintosh PowerPoint</Application>
  <PresentationFormat>Widescreen</PresentationFormat>
  <Paragraphs>47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Corbel</vt:lpstr>
      <vt:lpstr>Mangal</vt:lpstr>
      <vt:lpstr>Arial</vt:lpstr>
      <vt:lpstr>Depth</vt:lpstr>
      <vt:lpstr>A Fresh Look at Comps</vt:lpstr>
      <vt:lpstr>What are comps?</vt:lpstr>
      <vt:lpstr>Implication [office space guy]</vt:lpstr>
      <vt:lpstr>The Gameplan…</vt:lpstr>
      <vt:lpstr>Scraping ain’t easy…</vt:lpstr>
      <vt:lpstr>Correlation Contemplation</vt:lpstr>
      <vt:lpstr>As Good As It’s Gonna Get… (?)</vt:lpstr>
      <vt:lpstr>Ummm…</vt:lpstr>
      <vt:lpstr>That’s Better!</vt:lpstr>
      <vt:lpstr>Pair Plots</vt:lpstr>
      <vt:lpstr>Cross-Validation (Linear)</vt:lpstr>
      <vt:lpstr>Yee-haw!</vt:lpstr>
      <vt:lpstr>Take a step back… (Lasso)</vt:lpstr>
      <vt:lpstr>Takeaways</vt:lpstr>
      <vt:lpstr>Areas to Improve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</dc:title>
  <dc:creator>Microsoft Office User</dc:creator>
  <cp:lastModifiedBy>Microsoft Office User</cp:lastModifiedBy>
  <cp:revision>20</cp:revision>
  <dcterms:created xsi:type="dcterms:W3CDTF">2017-02-03T04:51:38Z</dcterms:created>
  <dcterms:modified xsi:type="dcterms:W3CDTF">2017-02-03T15:33:25Z</dcterms:modified>
</cp:coreProperties>
</file>

<file path=docProps/thumbnail.jpeg>
</file>